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6" r:id="rId2"/>
    <p:sldId id="259" r:id="rId3"/>
    <p:sldId id="304" r:id="rId4"/>
    <p:sldId id="262" r:id="rId5"/>
    <p:sldId id="30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312" r:id="rId16"/>
    <p:sldId id="313" r:id="rId17"/>
    <p:sldId id="277" r:id="rId18"/>
    <p:sldId id="307" r:id="rId19"/>
    <p:sldId id="279" r:id="rId20"/>
    <p:sldId id="280" r:id="rId21"/>
    <p:sldId id="281" r:id="rId22"/>
    <p:sldId id="282" r:id="rId23"/>
    <p:sldId id="283" r:id="rId24"/>
    <p:sldId id="284" r:id="rId25"/>
    <p:sldId id="314" r:id="rId26"/>
    <p:sldId id="315" r:id="rId27"/>
    <p:sldId id="317" r:id="rId28"/>
    <p:sldId id="316" r:id="rId29"/>
    <p:sldId id="318" r:id="rId30"/>
    <p:sldId id="319" r:id="rId31"/>
    <p:sldId id="308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9" r:id="rId46"/>
    <p:sldId id="299" r:id="rId47"/>
    <p:sldId id="302" r:id="rId4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https://pixabay.com/p-220256/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3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https://www.flickr.com/photos/rtgregory/1332596877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43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https://commons.wikimedia.org/wiki/File:Rock-Candy-Sticks.jpg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96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https://pixabay.com/en/chain-broken-link-freedom-297842/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https://pixabay.com/p-220256/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18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https://pixabay.com/p-220256/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67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https://pixabay.com/p-220256/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51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https://pixabay.com/p-220256/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0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02 – Intro to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that holds a value</a:t>
            </a:r>
          </a:p>
          <a:p>
            <a:pPr lvl="1"/>
            <a:r>
              <a:rPr lang="en-US" dirty="0"/>
              <a:t>Can change </a:t>
            </a:r>
            <a:r>
              <a:rPr lang="en-US" dirty="0" smtClean="0"/>
              <a:t>(unlimited number of times)</a:t>
            </a:r>
          </a:p>
          <a:p>
            <a:pPr lvl="3"/>
            <a:endParaRPr lang="en-US" dirty="0"/>
          </a:p>
          <a:p>
            <a:r>
              <a:rPr lang="en-US" dirty="0" smtClean="0"/>
              <a:t>Similar to variables in math</a:t>
            </a:r>
          </a:p>
          <a:p>
            <a:pPr lvl="3"/>
            <a:endParaRPr lang="en-US" dirty="0"/>
          </a:p>
          <a:p>
            <a:r>
              <a:rPr lang="en-US" dirty="0" smtClean="0"/>
              <a:t>In simple terms, a variable is a </a:t>
            </a:r>
            <a:br>
              <a:rPr lang="en-US" dirty="0" smtClean="0"/>
            </a:br>
            <a:r>
              <a:rPr lang="en-US" dirty="0" smtClean="0"/>
              <a:t>“box” that you can put stuff 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903663"/>
            <a:ext cx="2362200" cy="1847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05894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Naming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names can contain:</a:t>
            </a:r>
          </a:p>
          <a:p>
            <a:pPr lvl="1"/>
            <a:r>
              <a:rPr lang="en-US" dirty="0" smtClean="0"/>
              <a:t>Uppercase letters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Lowercase letters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Numbers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0-9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Underscores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Variables can’t contain:</a:t>
            </a:r>
          </a:p>
          <a:p>
            <a:pPr lvl="1"/>
            <a:r>
              <a:rPr lang="en-US" dirty="0" smtClean="0"/>
              <a:t>Special characters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826923"/>
              </p:ext>
            </p:extLst>
          </p:nvPr>
        </p:nvGraphicFramePr>
        <p:xfrm>
          <a:off x="5965006" y="2548694"/>
          <a:ext cx="2453129" cy="2367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Image" r:id="rId4" imgW="4075920" imgH="3745800" progId="Photoshop.Image.17">
                  <p:embed/>
                </p:oleObj>
              </mc:Choice>
              <mc:Fallback>
                <p:oleObj name="Image" r:id="rId4" imgW="4075920" imgH="3745800" progId="Photoshop.Image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65006" y="2548694"/>
                        <a:ext cx="2453129" cy="2367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</a:t>
            </a:r>
            <a:r>
              <a:rPr lang="en-US" sz="900" dirty="0"/>
              <a:t>https://</a:t>
            </a:r>
            <a:r>
              <a:rPr lang="en-US" sz="900" dirty="0" smtClean="0"/>
              <a:t>www.flickr.com/photos/rtgregory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8901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 for Naming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can be any length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IsKanyeRunningForPresidentIn2020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 smtClean="0"/>
              <a:t>Variables cannot </a:t>
            </a:r>
            <a:r>
              <a:rPr lang="en-US" b="1" u="sng" dirty="0" smtClean="0"/>
              <a:t>start</a:t>
            </a:r>
            <a:r>
              <a:rPr lang="en-US" dirty="0" smtClean="0"/>
              <a:t> with a digit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2cool4school </a:t>
            </a:r>
            <a:r>
              <a:rPr lang="en-US" dirty="0" smtClean="0"/>
              <a:t>is not a valid variable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cool4school </a:t>
            </a:r>
            <a:r>
              <a:rPr lang="en-US" u="sng" dirty="0" smtClean="0"/>
              <a:t>is</a:t>
            </a:r>
            <a:r>
              <a:rPr lang="en-US" dirty="0" smtClean="0"/>
              <a:t> a </a:t>
            </a:r>
            <a:r>
              <a:rPr lang="en-US" dirty="0"/>
              <a:t>valid variable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55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Keywords are </a:t>
            </a:r>
            <a:r>
              <a:rPr lang="en-US" dirty="0" smtClean="0"/>
              <a:t>“reserved” </a:t>
            </a:r>
            <a:r>
              <a:rPr lang="en-US" dirty="0"/>
              <a:t>words in </a:t>
            </a:r>
            <a:r>
              <a:rPr lang="en-US" dirty="0" smtClean="0"/>
              <a:t>Python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Variables cannot be keywords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 a valid variable name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orange </a:t>
            </a:r>
            <a:r>
              <a:rPr lang="en-US" dirty="0" smtClean="0"/>
              <a:t>is an acceptable variable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747889"/>
              </p:ext>
            </p:extLst>
          </p:nvPr>
        </p:nvGraphicFramePr>
        <p:xfrm>
          <a:off x="1221205" y="2556773"/>
          <a:ext cx="6701590" cy="2026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0318"/>
                <a:gridCol w="1340318"/>
                <a:gridCol w="1340318"/>
                <a:gridCol w="1340318"/>
                <a:gridCol w="1340318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nonlocal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77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following legal or illegal in Python?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10185" y="2909106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1spam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0185" y="3629522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raise1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0185" y="4349938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Spam_and_Eggs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0185" y="5070355"/>
            <a:ext cx="2406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EXIT_CODE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39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following legal or illegal in Python?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10185" y="2909106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1spam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088" y="2909106"/>
            <a:ext cx="1957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No – Illegal!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0185" y="3629522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raise1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0088" y="3650041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Yes – legal!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0185" y="4349938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Spam_and_Eggs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0088" y="4390976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Yes – legal!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0185" y="5070355"/>
            <a:ext cx="2406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EXIT_CODE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0088" y="5131910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Yes – legal!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9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following legal or illegal in Python?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310185" y="4349938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Spam_and_Eggs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0088" y="4390976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Yes – legal!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0087" y="4914031"/>
            <a:ext cx="342189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But it doesn’t follow </a:t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>our coding standards!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spamAndEggs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/>
              <a:t>or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spam_and_eggs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5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Variables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create a variable when you declare it</a:t>
            </a:r>
          </a:p>
          <a:p>
            <a:r>
              <a:rPr lang="en-US" dirty="0" smtClean="0"/>
              <a:t>You also need to initialize it before using</a:t>
            </a:r>
          </a:p>
          <a:p>
            <a:pPr lvl="1"/>
            <a:r>
              <a:rPr lang="en-US" dirty="0" smtClean="0"/>
              <a:t>Use the assignment operator (equal sign)</a:t>
            </a:r>
          </a:p>
          <a:p>
            <a:pPr lvl="4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richFiddy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50000000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poorFiddy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0.50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brokeFiddy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02608" y="4094934"/>
            <a:ext cx="275122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90414" y="4552928"/>
            <a:ext cx="624388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3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(Expressions)</a:t>
            </a:r>
          </a:p>
        </p:txBody>
      </p:sp>
    </p:spTree>
    <p:extLst>
      <p:ext uri="{BB962C8B-B14F-4D97-AF65-F5344CB8AC3E}">
        <p14:creationId xmlns:p14="http://schemas.microsoft.com/office/powerpoint/2010/main" val="18949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manipulate data</a:t>
            </a:r>
          </a:p>
          <a:p>
            <a:pPr lvl="1"/>
            <a:r>
              <a:rPr lang="en-US" sz="3200" dirty="0" smtClean="0"/>
              <a:t>Allows us to do interesting things</a:t>
            </a:r>
          </a:p>
          <a:p>
            <a:endParaRPr lang="en-US" dirty="0" smtClean="0"/>
          </a:p>
          <a:p>
            <a:r>
              <a:rPr lang="en-US" dirty="0"/>
              <a:t>Expressions calculate new data values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assignment operator to set new value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57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  <a:p>
            <a:pPr lvl="1"/>
            <a:r>
              <a:rPr lang="en-US" dirty="0" smtClean="0"/>
              <a:t>Grading scheme</a:t>
            </a:r>
          </a:p>
          <a:p>
            <a:pPr lvl="1"/>
            <a:r>
              <a:rPr lang="en-US" dirty="0" smtClean="0"/>
              <a:t>Academic </a:t>
            </a:r>
            <a:r>
              <a:rPr lang="en-US" dirty="0"/>
              <a:t>Integrity Policy</a:t>
            </a:r>
          </a:p>
          <a:p>
            <a:pPr lvl="2"/>
            <a:r>
              <a:rPr lang="en-US" dirty="0"/>
              <a:t>(Collaboration Policy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Getting Help</a:t>
            </a:r>
          </a:p>
          <a:p>
            <a:pPr lvl="1"/>
            <a:r>
              <a:rPr lang="en-US" dirty="0" smtClean="0"/>
              <a:t>Office hours</a:t>
            </a:r>
          </a:p>
          <a:p>
            <a:r>
              <a:rPr lang="en-US" sz="3200" dirty="0" smtClean="0"/>
              <a:t>Programming Mindset</a:t>
            </a:r>
          </a:p>
          <a:p>
            <a:pPr lvl="1"/>
            <a:r>
              <a:rPr lang="en-US" sz="2800" dirty="0" smtClean="0"/>
              <a:t>“Failure” (isn’t really failure)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0.58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totalCost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priceCandy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273227" y="2651144"/>
            <a:ext cx="275122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assignment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89641" y="3132960"/>
            <a:ext cx="540164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01143" y="2050979"/>
            <a:ext cx="145582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variable being set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9755" y="3249016"/>
            <a:ext cx="227734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value (a “literal”)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46706" y="3363576"/>
            <a:ext cx="1764554" cy="1255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617814" y="2203134"/>
            <a:ext cx="422481" cy="173203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07872" y="4983410"/>
            <a:ext cx="15073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expression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Left Brace 15"/>
          <p:cNvSpPr/>
          <p:nvPr/>
        </p:nvSpPr>
        <p:spPr>
          <a:xfrm rot="16200000">
            <a:off x="5772476" y="2467453"/>
            <a:ext cx="422481" cy="4621365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s://upload.wikimedia.org/wikipedia/commons/thumb/6/6c/Rock-Candy-Sticks.jpg/320px-Rock-Candy-Stick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1117" y="4633880"/>
            <a:ext cx="30480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wikimedia.org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9606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9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new programmers mix up the left and right hand sides of the assignment operator</a:t>
            </a:r>
            <a:endParaRPr lang="en-US" dirty="0"/>
          </a:p>
          <a:p>
            <a:pPr lvl="1"/>
            <a:r>
              <a:rPr lang="en-US" dirty="0" smtClean="0"/>
              <a:t>Variable being set must be on the </a:t>
            </a:r>
            <a:r>
              <a:rPr lang="en-US" b="1" i="1" dirty="0" smtClean="0"/>
              <a:t>left</a:t>
            </a:r>
          </a:p>
          <a:p>
            <a:pPr lvl="1"/>
            <a:r>
              <a:rPr lang="en-US" dirty="0" smtClean="0"/>
              <a:t>Expression is on the </a:t>
            </a:r>
            <a:r>
              <a:rPr lang="en-US" b="1" i="1" dirty="0" smtClean="0"/>
              <a:t>right</a:t>
            </a:r>
          </a:p>
          <a:p>
            <a:pPr lvl="1"/>
            <a:r>
              <a:rPr lang="en-US" dirty="0" smtClean="0"/>
              <a:t>Evaluate the expression </a:t>
            </a:r>
            <a:r>
              <a:rPr lang="en-US" u="sng" dirty="0" smtClean="0"/>
              <a:t>first</a:t>
            </a:r>
            <a:r>
              <a:rPr lang="en-US" dirty="0" smtClean="0"/>
              <a:t>, then assign the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93570" y="4822140"/>
            <a:ext cx="462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+ 1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3570" y="5716893"/>
            <a:ext cx="462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+ 1 =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numCandy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8149" y="5224450"/>
            <a:ext cx="1034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1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8149" y="4329697"/>
            <a:ext cx="1034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10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different kinds of variables!</a:t>
            </a:r>
          </a:p>
          <a:p>
            <a:pPr lvl="1"/>
            <a:r>
              <a:rPr lang="en-US" sz="3200" dirty="0"/>
              <a:t>Numbers</a:t>
            </a:r>
            <a:endParaRPr lang="en-US" dirty="0"/>
          </a:p>
          <a:p>
            <a:pPr lvl="2"/>
            <a:r>
              <a:rPr lang="en-US" sz="3200" dirty="0"/>
              <a:t>Whole numbers	(Integers)</a:t>
            </a:r>
          </a:p>
          <a:p>
            <a:pPr lvl="2"/>
            <a:r>
              <a:rPr lang="en-US" sz="3200" dirty="0"/>
              <a:t>Decimals				(Floats)</a:t>
            </a:r>
          </a:p>
          <a:p>
            <a:pPr lvl="1"/>
            <a:r>
              <a:rPr lang="en-US" sz="3200" dirty="0"/>
              <a:t>Booleans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dirty="0"/>
              <a:t>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dirty="0"/>
              <a:t>)</a:t>
            </a:r>
          </a:p>
          <a:p>
            <a:pPr lvl="1"/>
            <a:r>
              <a:rPr lang="en-US" sz="3200" dirty="0"/>
              <a:t>Strings (collections of characters)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00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Types: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42" y="1969364"/>
            <a:ext cx="8578517" cy="4156799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class"</a:t>
            </a:r>
            <a:endParaRPr lang="en-US" sz="3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float_1   =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1.12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myBool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3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anInteger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dogName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"Ms. </a:t>
            </a:r>
            <a:r>
              <a:rPr lang="en-US" sz="3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Wuffington</a:t>
            </a:r>
            <a:r>
              <a:rPr lang="en-US" sz="3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classCode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201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36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17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are designed for storing </a:t>
            </a:r>
            <a:r>
              <a:rPr lang="en-US" dirty="0" smtClean="0"/>
              <a:t>information  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Any piece of information </a:t>
            </a:r>
            <a:r>
              <a:rPr lang="en-US" dirty="0" smtClean="0"/>
              <a:t>your </a:t>
            </a:r>
            <a:r>
              <a:rPr lang="en-US" dirty="0"/>
              <a:t>program </a:t>
            </a:r>
            <a:r>
              <a:rPr lang="en-US" dirty="0" smtClean="0"/>
              <a:t>uses </a:t>
            </a:r>
            <a:br>
              <a:rPr lang="en-US" dirty="0" smtClean="0"/>
            </a:br>
            <a:r>
              <a:rPr lang="en-US" dirty="0" smtClean="0"/>
              <a:t>or records </a:t>
            </a:r>
            <a:r>
              <a:rPr lang="en-US" u="sng" dirty="0"/>
              <a:t>must</a:t>
            </a:r>
            <a:r>
              <a:rPr lang="en-US" dirty="0"/>
              <a:t> be stored in a </a:t>
            </a:r>
            <a:r>
              <a:rPr lang="en-US" dirty="0" smtClean="0"/>
              <a:t>variable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Python doesn’t have a “short term memory,” so everything needs to be written down for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84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(Literals and Operators)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Literals in Python are values you use “literally”</a:t>
            </a:r>
          </a:p>
          <a:p>
            <a:pPr lvl="1"/>
            <a:r>
              <a:rPr lang="en-US" dirty="0" smtClean="0"/>
              <a:t>Can be assigned to a variable or not</a:t>
            </a:r>
          </a:p>
          <a:p>
            <a:pPr lvl="3"/>
            <a:endParaRPr lang="en-US" dirty="0"/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2 is an integer literal</a:t>
            </a:r>
          </a:p>
          <a:p>
            <a:pPr lvl="1"/>
            <a:r>
              <a:rPr lang="en-US" dirty="0" smtClean="0"/>
              <a:t>“Hello” is a string literal</a:t>
            </a:r>
          </a:p>
          <a:p>
            <a:pPr lvl="1"/>
            <a:r>
              <a:rPr lang="en-US" dirty="0" smtClean="0"/>
              <a:t>4.0 is a float literal</a:t>
            </a:r>
          </a:p>
          <a:p>
            <a:pPr lvl="1"/>
            <a:r>
              <a:rPr lang="en-US" dirty="0" smtClean="0"/>
              <a:t>False is a Boolean literal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90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Literals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expression below assigns the string </a:t>
            </a:r>
            <a:br>
              <a:rPr lang="en-US" dirty="0" smtClean="0"/>
            </a:br>
            <a:r>
              <a:rPr lang="en-US" dirty="0" smtClean="0"/>
              <a:t>literal “CMSC” to a variable called major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major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"CMSC"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expression below prints the integer </a:t>
            </a:r>
            <a:br>
              <a:rPr lang="en-US" dirty="0" smtClean="0"/>
            </a:br>
            <a:r>
              <a:rPr lang="en-US" dirty="0" smtClean="0"/>
              <a:t>literal 50 without assigning it to a variable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3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Operators are special symbols that allow Python to perform different operations</a:t>
            </a:r>
          </a:p>
          <a:p>
            <a:pPr lvl="3"/>
            <a:endParaRPr lang="en-US" dirty="0"/>
          </a:p>
          <a:p>
            <a:r>
              <a:rPr lang="en-US" dirty="0" smtClean="0"/>
              <a:t>There are many types of operators</a:t>
            </a:r>
          </a:p>
          <a:p>
            <a:pPr lvl="1"/>
            <a:r>
              <a:rPr lang="en-US" dirty="0" smtClean="0"/>
              <a:t>Mathematical</a:t>
            </a:r>
          </a:p>
          <a:p>
            <a:pPr lvl="1"/>
            <a:r>
              <a:rPr lang="en-US" dirty="0" smtClean="0"/>
              <a:t>Comparison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Logical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2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won’t cover all the types in detail, </a:t>
            </a:r>
            <a:br>
              <a:rPr lang="en-US" dirty="0" smtClean="0"/>
            </a:br>
            <a:r>
              <a:rPr lang="en-US" dirty="0" smtClean="0"/>
              <a:t>but here are some simple examples</a:t>
            </a:r>
          </a:p>
          <a:p>
            <a:pPr lvl="3"/>
            <a:endParaRPr lang="en-US" sz="1100" dirty="0"/>
          </a:p>
          <a:p>
            <a:r>
              <a:rPr lang="en-US" dirty="0" smtClean="0"/>
              <a:t>Mathematical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    -     *     /     %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Comparison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    &lt;=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!=    &gt;=    ==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Assignment	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    +=    *=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003081" y="5476077"/>
            <a:ext cx="249046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we’ll cover the “weird” ones later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</a:t>
            </a:r>
            <a:r>
              <a:rPr lang="en-US" dirty="0"/>
              <a:t>the </a:t>
            </a:r>
            <a:r>
              <a:rPr lang="en-US" dirty="0" smtClean="0"/>
              <a:t>value of the variable </a:t>
            </a:r>
            <a:r>
              <a:rPr lang="en-US" dirty="0" err="1"/>
              <a:t>myDog</a:t>
            </a:r>
            <a:r>
              <a:rPr lang="en-US" dirty="0"/>
              <a:t>, but assign a </a:t>
            </a:r>
            <a:r>
              <a:rPr lang="en-US" dirty="0" smtClean="0"/>
              <a:t>value </a:t>
            </a:r>
            <a:r>
              <a:rPr lang="en-US" dirty="0"/>
              <a:t>to </a:t>
            </a:r>
            <a:r>
              <a:rPr lang="en-US" dirty="0" err="1"/>
              <a:t>myDog</a:t>
            </a:r>
            <a:r>
              <a:rPr lang="en-US" dirty="0"/>
              <a:t> </a:t>
            </a:r>
            <a:r>
              <a:rPr lang="en-US" dirty="0" smtClean="0"/>
              <a:t>first</a:t>
            </a:r>
          </a:p>
          <a:p>
            <a:pPr lvl="3"/>
            <a:endParaRPr lang="en" dirty="0"/>
          </a:p>
          <a:p>
            <a:r>
              <a:rPr lang="en-US" dirty="0" smtClean="0"/>
              <a:t>Set a value for a </a:t>
            </a:r>
            <a:r>
              <a:rPr lang="en-US" dirty="0"/>
              <a:t>variable called bill, and calculate </a:t>
            </a:r>
            <a:r>
              <a:rPr lang="en-US" dirty="0" smtClean="0"/>
              <a:t>and print the </a:t>
            </a:r>
            <a:r>
              <a:rPr lang="en-US" dirty="0"/>
              <a:t>15% tip for that </a:t>
            </a:r>
            <a:r>
              <a:rPr lang="en-US" dirty="0" smtClean="0"/>
              <a:t>bill</a:t>
            </a:r>
          </a:p>
          <a:p>
            <a:pPr lvl="3"/>
            <a:endParaRPr lang="en" dirty="0"/>
          </a:p>
          <a:p>
            <a:r>
              <a:rPr lang="en-US" dirty="0" smtClean="0"/>
              <a:t>Set </a:t>
            </a:r>
            <a:r>
              <a:rPr lang="en-US" dirty="0"/>
              <a:t>a </a:t>
            </a:r>
            <a:r>
              <a:rPr lang="en-US" dirty="0" smtClean="0"/>
              <a:t>value for a variable </a:t>
            </a:r>
            <a:r>
              <a:rPr lang="en-US" dirty="0"/>
              <a:t>called </a:t>
            </a:r>
            <a:r>
              <a:rPr lang="en-US" dirty="0" err="1"/>
              <a:t>numClasses</a:t>
            </a:r>
            <a:r>
              <a:rPr lang="en-US" dirty="0"/>
              <a:t> and a variable called name, and print out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NAME </a:t>
            </a:r>
            <a:r>
              <a:rPr lang="en-US" dirty="0"/>
              <a:t>has NUMCLASSES classes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5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(Input and Output)</a:t>
            </a:r>
          </a:p>
        </p:txBody>
      </p:sp>
    </p:spTree>
    <p:extLst>
      <p:ext uri="{BB962C8B-B14F-4D97-AF65-F5344CB8AC3E}">
        <p14:creationId xmlns:p14="http://schemas.microsoft.com/office/powerpoint/2010/main" val="25969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is text that is printed to the screen</a:t>
            </a:r>
          </a:p>
          <a:p>
            <a:pPr lvl="1"/>
            <a:r>
              <a:rPr lang="en-US" sz="3200" dirty="0" smtClean="0"/>
              <a:t>So the user can see it (and respond)</a:t>
            </a:r>
          </a:p>
          <a:p>
            <a:endParaRPr lang="en-US" dirty="0"/>
          </a:p>
          <a:p>
            <a:r>
              <a:rPr lang="en-US" dirty="0" smtClean="0"/>
              <a:t>The command for this 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</a:t>
            </a:r>
            <a:endParaRPr lang="en-US" dirty="0" smtClean="0"/>
          </a:p>
          <a:p>
            <a:pPr lvl="1"/>
            <a:r>
              <a:rPr lang="en-US" dirty="0" smtClean="0"/>
              <a:t>Use the keyword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” and put what you </a:t>
            </a:r>
            <a:br>
              <a:rPr lang="en-US" dirty="0" smtClean="0"/>
            </a:br>
            <a:r>
              <a:rPr lang="en-US" dirty="0" smtClean="0"/>
              <a:t>want to be displayed in parentheses after it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78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+ 4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(3, 4,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+ 4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answer is"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+ 4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3 4 7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answer is 7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266809" y="3818531"/>
            <a:ext cx="292018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 to the screen?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the following code snippet print?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 * 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result is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:"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(c, 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result is: 50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7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the following code snippet print?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756740" y="3573379"/>
            <a:ext cx="4340513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  <a:cs typeface="Courier New" panose="02070309020205020404" pitchFamily="49" charset="0"/>
              </a:rPr>
              <a:t>There are two possible options for what this could do!  Any guesses?</a:t>
            </a:r>
          </a:p>
        </p:txBody>
      </p:sp>
    </p:spTree>
    <p:extLst>
      <p:ext uri="{BB962C8B-B14F-4D97-AF65-F5344CB8AC3E}">
        <p14:creationId xmlns:p14="http://schemas.microsoft.com/office/powerpoint/2010/main" val="361748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it print out 10?</a:t>
            </a:r>
          </a:p>
          <a:p>
            <a:pPr lvl="3"/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you set one variable equal to another, they </a:t>
            </a:r>
            <a:r>
              <a:rPr lang="en-US" u="sng" dirty="0"/>
              <a:t>don’t</a:t>
            </a:r>
            <a:r>
              <a:rPr lang="en-US" dirty="0"/>
              <a:t> become </a:t>
            </a:r>
            <a:r>
              <a:rPr lang="en-US" dirty="0" smtClean="0"/>
              <a:t>linked!</a:t>
            </a:r>
          </a:p>
          <a:p>
            <a:pPr lvl="1"/>
            <a:r>
              <a:rPr lang="en-US" sz="3000" dirty="0" smtClean="0"/>
              <a:t>They are separate </a:t>
            </a:r>
            <a:r>
              <a:rPr lang="en-US" sz="3000" u="sng" dirty="0" smtClean="0"/>
              <a:t>copies</a:t>
            </a:r>
            <a:r>
              <a:rPr lang="en-US" sz="3000" dirty="0" smtClean="0"/>
              <a:t> of a value</a:t>
            </a:r>
          </a:p>
          <a:p>
            <a:pPr lvl="3"/>
            <a:endParaRPr lang="en-US" dirty="0"/>
          </a:p>
          <a:p>
            <a:r>
              <a:rPr lang="en-US" dirty="0" smtClean="0"/>
              <a:t>After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is set to </a:t>
            </a:r>
            <a:r>
              <a:rPr lang="en-US" dirty="0" smtClean="0"/>
              <a:t>10, it no </a:t>
            </a:r>
            <a:r>
              <a:rPr lang="en-US" dirty="0"/>
              <a:t>longer has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anything </a:t>
            </a:r>
            <a:r>
              <a:rPr lang="en-US" dirty="0"/>
              <a:t>else to do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6"/>
          <a:stretch/>
        </p:blipFill>
        <p:spPr>
          <a:xfrm flipH="1" flipV="1">
            <a:off x="5738874" y="3836709"/>
            <a:ext cx="3405126" cy="273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1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14" name="Left Arrow 13"/>
          <p:cNvSpPr/>
          <p:nvPr/>
        </p:nvSpPr>
        <p:spPr>
          <a:xfrm rot="10800000">
            <a:off x="104275" y="1943002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062" y="4257831"/>
            <a:ext cx="2362200" cy="1847850"/>
          </a:xfrm>
          <a:prstGeom prst="rect">
            <a:avLst/>
          </a:prstGeom>
        </p:spPr>
      </p:pic>
      <p:sp>
        <p:nvSpPr>
          <p:cNvPr id="18" name="Folded Corner 17"/>
          <p:cNvSpPr/>
          <p:nvPr/>
        </p:nvSpPr>
        <p:spPr>
          <a:xfrm rot="10800000" flipH="1">
            <a:off x="1355849" y="4432798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81995" y="4504644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607" y="4523922"/>
            <a:ext cx="2095500" cy="155257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636968" y="5105816"/>
            <a:ext cx="526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0672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8" grpId="0"/>
      <p:bldP spid="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7" name="Left Arrow 6"/>
          <p:cNvSpPr/>
          <p:nvPr/>
        </p:nvSpPr>
        <p:spPr>
          <a:xfrm rot="10800000">
            <a:off x="104275" y="2367923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062" y="4257831"/>
            <a:ext cx="2362200" cy="1847850"/>
          </a:xfrm>
          <a:prstGeom prst="rect">
            <a:avLst/>
          </a:prstGeom>
        </p:spPr>
      </p:pic>
      <p:sp>
        <p:nvSpPr>
          <p:cNvPr id="15" name="Folded Corner 14"/>
          <p:cNvSpPr/>
          <p:nvPr/>
        </p:nvSpPr>
        <p:spPr>
          <a:xfrm rot="10800000" flipH="1">
            <a:off x="1355849" y="4432798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281995" y="4504644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607" y="4523922"/>
            <a:ext cx="2095500" cy="155257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636968" y="5105816"/>
            <a:ext cx="526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8422" y="4251704"/>
            <a:ext cx="2362200" cy="1847850"/>
          </a:xfrm>
          <a:prstGeom prst="rect">
            <a:avLst/>
          </a:prstGeom>
        </p:spPr>
      </p:pic>
      <p:sp>
        <p:nvSpPr>
          <p:cNvPr id="20" name="Folded Corner 19"/>
          <p:cNvSpPr/>
          <p:nvPr/>
        </p:nvSpPr>
        <p:spPr>
          <a:xfrm rot="10800000" flipH="1">
            <a:off x="4019209" y="4426671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45355" y="4498517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95967" y="4517795"/>
            <a:ext cx="2095500" cy="155257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326423" y="5147040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b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24" name="Arc 23"/>
          <p:cNvSpPr/>
          <p:nvPr/>
        </p:nvSpPr>
        <p:spPr>
          <a:xfrm rot="16200000" flipH="1" flipV="1">
            <a:off x="2394874" y="3446128"/>
            <a:ext cx="1618525" cy="2244572"/>
          </a:xfrm>
          <a:prstGeom prst="arc">
            <a:avLst>
              <a:gd name="adj1" fmla="val 6232040"/>
              <a:gd name="adj2" fmla="val 15363412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1955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/>
      <p:bldP spid="2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7" name="Left Arrow 6"/>
          <p:cNvSpPr/>
          <p:nvPr/>
        </p:nvSpPr>
        <p:spPr>
          <a:xfrm rot="10800000">
            <a:off x="104273" y="2898843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062" y="4257831"/>
            <a:ext cx="2362200" cy="1847850"/>
          </a:xfrm>
          <a:prstGeom prst="rect">
            <a:avLst/>
          </a:prstGeom>
        </p:spPr>
      </p:pic>
      <p:sp>
        <p:nvSpPr>
          <p:cNvPr id="15" name="Folded Corner 14"/>
          <p:cNvSpPr/>
          <p:nvPr/>
        </p:nvSpPr>
        <p:spPr>
          <a:xfrm rot="10800000" flipH="1">
            <a:off x="1355849" y="4432798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281995" y="4504644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8213462" flipH="1">
            <a:off x="1739851" y="4521073"/>
            <a:ext cx="108262" cy="71011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281995" y="4432798"/>
            <a:ext cx="974558" cy="1050587"/>
            <a:chOff x="6588674" y="4097261"/>
            <a:chExt cx="974558" cy="1050587"/>
          </a:xfrm>
        </p:grpSpPr>
        <p:sp>
          <p:nvSpPr>
            <p:cNvPr id="28" name="Folded Corner 27"/>
            <p:cNvSpPr/>
            <p:nvPr/>
          </p:nvSpPr>
          <p:spPr>
            <a:xfrm rot="10800000" flipH="1">
              <a:off x="6662528" y="4097261"/>
              <a:ext cx="826851" cy="1050587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88674" y="4169107"/>
              <a:ext cx="974558" cy="729748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</a:rPr>
                <a:t>3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607" y="4523922"/>
            <a:ext cx="2095500" cy="155257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636968" y="5105816"/>
            <a:ext cx="526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8422" y="4251704"/>
            <a:ext cx="2362200" cy="1847850"/>
          </a:xfrm>
          <a:prstGeom prst="rect">
            <a:avLst/>
          </a:prstGeom>
        </p:spPr>
      </p:pic>
      <p:sp>
        <p:nvSpPr>
          <p:cNvPr id="20" name="Folded Corner 19"/>
          <p:cNvSpPr/>
          <p:nvPr/>
        </p:nvSpPr>
        <p:spPr>
          <a:xfrm rot="10800000" flipH="1">
            <a:off x="4019209" y="4426671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45355" y="4498517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95967" y="4517795"/>
            <a:ext cx="2095500" cy="155257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326423" y="5147040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b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7966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start learning Python</a:t>
            </a:r>
          </a:p>
          <a:p>
            <a:r>
              <a:rPr lang="en-US" dirty="0" smtClean="0"/>
              <a:t>To learn about variables</a:t>
            </a:r>
          </a:p>
          <a:p>
            <a:pPr lvl="1"/>
            <a:r>
              <a:rPr lang="en-US" dirty="0" smtClean="0"/>
              <a:t>How to use them</a:t>
            </a:r>
          </a:p>
          <a:p>
            <a:pPr lvl="1"/>
            <a:r>
              <a:rPr lang="en-US" dirty="0" smtClean="0"/>
              <a:t>Different types</a:t>
            </a:r>
          </a:p>
          <a:p>
            <a:r>
              <a:rPr lang="en-US" dirty="0" smtClean="0"/>
              <a:t>To learn how to use input and output</a:t>
            </a:r>
          </a:p>
          <a:p>
            <a:pPr lvl="1"/>
            <a:r>
              <a:rPr lang="en-US" dirty="0" smtClean="0"/>
              <a:t>To do interesting things with our program</a:t>
            </a:r>
          </a:p>
          <a:p>
            <a:r>
              <a:rPr lang="en-US" dirty="0" smtClean="0"/>
              <a:t>To play a party game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93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Exercise 2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5854" y="1803207"/>
            <a:ext cx="4864768" cy="21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  <p:sp>
        <p:nvSpPr>
          <p:cNvPr id="7" name="Left Arrow 6"/>
          <p:cNvSpPr/>
          <p:nvPr/>
        </p:nvSpPr>
        <p:spPr>
          <a:xfrm rot="10800000">
            <a:off x="104273" y="3416200"/>
            <a:ext cx="601579" cy="360947"/>
          </a:xfrm>
          <a:prstGeom prst="leftArrow">
            <a:avLst/>
          </a:prstGeom>
          <a:solidFill>
            <a:srgbClr val="0070C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986899" y="3657230"/>
            <a:ext cx="2831993" cy="76944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  <a:cs typeface="Courier New" panose="02070309020205020404" pitchFamily="49" charset="0"/>
              </a:rPr>
              <a:t>output: </a:t>
            </a:r>
            <a:r>
              <a:rPr lang="en-US" sz="4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4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062" y="4257831"/>
            <a:ext cx="2362200" cy="1847850"/>
          </a:xfrm>
          <a:prstGeom prst="rect">
            <a:avLst/>
          </a:prstGeom>
        </p:spPr>
      </p:pic>
      <p:sp>
        <p:nvSpPr>
          <p:cNvPr id="16" name="Folded Corner 15"/>
          <p:cNvSpPr/>
          <p:nvPr/>
        </p:nvSpPr>
        <p:spPr>
          <a:xfrm rot="10800000" flipH="1">
            <a:off x="1355849" y="4432798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281995" y="4504644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607" y="4523922"/>
            <a:ext cx="2095500" cy="155257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636968" y="5105816"/>
            <a:ext cx="526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8422" y="4251704"/>
            <a:ext cx="2362200" cy="1847850"/>
          </a:xfrm>
          <a:prstGeom prst="rect">
            <a:avLst/>
          </a:prstGeom>
        </p:spPr>
      </p:pic>
      <p:sp>
        <p:nvSpPr>
          <p:cNvPr id="21" name="Folded Corner 20"/>
          <p:cNvSpPr/>
          <p:nvPr/>
        </p:nvSpPr>
        <p:spPr>
          <a:xfrm rot="10800000" flipH="1">
            <a:off x="4019209" y="4426671"/>
            <a:ext cx="826851" cy="1050587"/>
          </a:xfrm>
          <a:prstGeom prst="foldedCorner">
            <a:avLst>
              <a:gd name="adj" fmla="val 27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945355" y="4498517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95967" y="4517795"/>
            <a:ext cx="2095500" cy="1552575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4326423" y="5147040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b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36976" y="3684222"/>
            <a:ext cx="974558" cy="72974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4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Arc 25"/>
          <p:cNvSpPr/>
          <p:nvPr/>
        </p:nvSpPr>
        <p:spPr>
          <a:xfrm rot="16200000" flipH="1" flipV="1">
            <a:off x="4669050" y="2400577"/>
            <a:ext cx="3424715" cy="3832422"/>
          </a:xfrm>
          <a:prstGeom prst="arc">
            <a:avLst>
              <a:gd name="adj1" fmla="val 5364968"/>
              <a:gd name="adj2" fmla="val 1453103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8291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/>
      <p:bldP spid="2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2263" cy="4156799"/>
          </a:xfrm>
        </p:spPr>
        <p:txBody>
          <a:bodyPr/>
          <a:lstStyle/>
          <a:p>
            <a:r>
              <a:rPr lang="en-US" dirty="0" smtClean="0"/>
              <a:t>Input is text we get from the user</a:t>
            </a:r>
          </a:p>
          <a:p>
            <a:pPr lvl="1"/>
            <a:r>
              <a:rPr lang="en-US" dirty="0" smtClean="0"/>
              <a:t>We must tell them what we want first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a number: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output </a:t>
            </a:r>
            <a:r>
              <a:rPr lang="en-US" dirty="0" smtClean="0"/>
              <a:t>and input will </a:t>
            </a:r>
            <a:r>
              <a:rPr lang="en-US" dirty="0"/>
              <a:t>look like this: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number: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801523" y="523324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Input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6327" cy="4156799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/>
              <a:t>Takes the text the user entered and stores it</a:t>
            </a:r>
          </a:p>
          <a:p>
            <a:pPr lvl="1"/>
            <a:r>
              <a:rPr lang="en-US" dirty="0" smtClean="0"/>
              <a:t>In the variable named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You can do this as many times as you like!</a:t>
            </a:r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another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userNum2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number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age: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83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as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that comes through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will come in the form of a string</a:t>
            </a:r>
          </a:p>
          <a:p>
            <a:pPr lvl="3"/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/>
              <a:t>difference between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"10"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10" </a:t>
            </a:r>
            <a:r>
              <a:rPr lang="en-US" dirty="0" smtClean="0"/>
              <a:t>is a string containing two characters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 </a:t>
            </a:r>
            <a:r>
              <a:rPr lang="en-US" dirty="0" smtClean="0"/>
              <a:t>is understood by Python as a number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78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To turn an </a:t>
            </a:r>
            <a:r>
              <a:rPr lang="en-US" dirty="0" smtClean="0"/>
              <a:t>input string </a:t>
            </a:r>
            <a:r>
              <a:rPr lang="en-US" dirty="0"/>
              <a:t>into a number,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can do the following: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number: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stands for </a:t>
            </a:r>
            <a:r>
              <a:rPr lang="en-US" dirty="0" smtClean="0"/>
              <a:t>“integer” (a whole number)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You can also do it in one line: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79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85243" cy="4517689"/>
          </a:xfrm>
        </p:spPr>
        <p:txBody>
          <a:bodyPr/>
          <a:lstStyle/>
          <a:p>
            <a:r>
              <a:rPr lang="en-US" dirty="0"/>
              <a:t>Do you think the </a:t>
            </a:r>
            <a:r>
              <a:rPr lang="en-US" dirty="0" smtClean="0"/>
              <a:t>string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"1,024" </a:t>
            </a:r>
            <a:r>
              <a:rPr lang="en-US" dirty="0"/>
              <a:t>will 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we try to cast it as an integer</a:t>
            </a:r>
            <a:r>
              <a:rPr lang="en-US" dirty="0" smtClean="0"/>
              <a:t>? Why?</a:t>
            </a:r>
          </a:p>
          <a:p>
            <a:r>
              <a:rPr lang="en-US" dirty="0" smtClean="0"/>
              <a:t>It won’t work</a:t>
            </a:r>
          </a:p>
          <a:p>
            <a:pPr lvl="1"/>
            <a:r>
              <a:rPr lang="en-US" dirty="0" smtClean="0"/>
              <a:t>The comma character isn’t a number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We can cast to other data types as well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float: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65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Exercise: Mad Libs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 Libs is a </a:t>
            </a:r>
            <a:r>
              <a:rPr lang="en-US" dirty="0" smtClean="0"/>
              <a:t>word game where one player prompts the others for different types of words, using them to fill the blank in a story.</a:t>
            </a:r>
          </a:p>
          <a:p>
            <a:endParaRPr lang="en-US" dirty="0"/>
          </a:p>
          <a:p>
            <a:r>
              <a:rPr lang="en-US" dirty="0" smtClean="0"/>
              <a:t>The result is often hilarious, and almost always nonsensical.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37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 smtClean="0"/>
              <a:t>Your discussions (Labs) start next week!</a:t>
            </a:r>
          </a:p>
          <a:p>
            <a:pPr lvl="1"/>
            <a:r>
              <a:rPr lang="en-US" dirty="0" smtClean="0"/>
              <a:t>Go to your scheduled location and time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HW 0 will be out on the course website soon</a:t>
            </a:r>
          </a:p>
          <a:p>
            <a:pPr lvl="1"/>
            <a:r>
              <a:rPr lang="en-US" dirty="0" smtClean="0"/>
              <a:t>Due by </a:t>
            </a:r>
            <a:r>
              <a:rPr lang="en-US" i="1" u="sng" dirty="0" smtClean="0"/>
              <a:t>Wednesday</a:t>
            </a:r>
            <a:r>
              <a:rPr lang="en-US" dirty="0" smtClean="0"/>
              <a:t> (Feb 8th) </a:t>
            </a:r>
            <a:r>
              <a:rPr lang="en-US" dirty="0"/>
              <a:t>at 8:59:59 </a:t>
            </a:r>
            <a:r>
              <a:rPr lang="en-US" dirty="0" smtClean="0"/>
              <a:t>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HW 1 will be out (on Blackboard) Saturday</a:t>
            </a:r>
          </a:p>
          <a:p>
            <a:pPr lvl="1"/>
            <a:r>
              <a:rPr lang="en-US" dirty="0" smtClean="0"/>
              <a:t>You must first complete the Syllabus/Course </a:t>
            </a:r>
            <a:br>
              <a:rPr lang="en-US" dirty="0" smtClean="0"/>
            </a:br>
            <a:r>
              <a:rPr lang="en-US" dirty="0" smtClean="0"/>
              <a:t>Website Quiz to see it (also released by Saturday)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(Variables)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 a widely used language</a:t>
            </a:r>
          </a:p>
          <a:p>
            <a:pPr lvl="1"/>
            <a:r>
              <a:rPr lang="en-US" dirty="0" smtClean="0"/>
              <a:t>General purpose</a:t>
            </a:r>
          </a:p>
          <a:p>
            <a:pPr lvl="1"/>
            <a:r>
              <a:rPr lang="en-US" dirty="0" smtClean="0"/>
              <a:t>High-level  language</a:t>
            </a:r>
          </a:p>
          <a:p>
            <a:pPr lvl="4"/>
            <a:endParaRPr lang="en-US" dirty="0"/>
          </a:p>
          <a:p>
            <a:r>
              <a:rPr lang="en-US" dirty="0" smtClean="0"/>
              <a:t>Emphasizes code readability</a:t>
            </a:r>
          </a:p>
          <a:p>
            <a:pPr lvl="1"/>
            <a:r>
              <a:rPr lang="en-US" dirty="0" smtClean="0"/>
              <a:t>More streamlined than some other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70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“Hello World!”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Python: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C++ programming language</a:t>
            </a:r>
            <a:r>
              <a:rPr lang="en-US" dirty="0" smtClean="0"/>
              <a:t>:</a:t>
            </a:r>
            <a:endParaRPr lang="en-US" sz="900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!\n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09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 smtClean="0"/>
              <a:t>Functions </a:t>
            </a:r>
            <a:r>
              <a:rPr lang="en-US" dirty="0"/>
              <a:t>(later in the semester</a:t>
            </a:r>
            <a:r>
              <a:rPr lang="en-US" dirty="0" smtClean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Expressions</a:t>
            </a:r>
          </a:p>
          <a:p>
            <a:pPr lvl="1"/>
            <a:r>
              <a:rPr lang="en-US" dirty="0"/>
              <a:t>Code that manipulates or evaluates </a:t>
            </a:r>
            <a:r>
              <a:rPr lang="en-US" dirty="0" smtClean="0"/>
              <a:t>identifiers</a:t>
            </a:r>
          </a:p>
          <a:p>
            <a:pPr lvl="3"/>
            <a:endParaRPr lang="en-US" dirty="0"/>
          </a:p>
          <a:p>
            <a:r>
              <a:rPr lang="en-US" dirty="0" smtClean="0"/>
              <a:t>Literals</a:t>
            </a:r>
          </a:p>
          <a:p>
            <a:r>
              <a:rPr lang="en-US" dirty="0" smtClean="0"/>
              <a:t>Operators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4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Start Python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ways to use </a:t>
            </a:r>
            <a:r>
              <a:rPr lang="en-US" dirty="0" smtClean="0"/>
              <a:t>Python</a:t>
            </a:r>
          </a:p>
          <a:p>
            <a:endParaRPr lang="en-US" dirty="0"/>
          </a:p>
          <a:p>
            <a:pPr lvl="1"/>
            <a:r>
              <a:rPr lang="en-US" sz="3200" dirty="0" smtClean="0"/>
              <a:t>You </a:t>
            </a:r>
            <a:r>
              <a:rPr lang="en-US" sz="3200" dirty="0"/>
              <a:t>can write a program as a series of instructions in a file and then execute it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You can also test simple Python commands in the Python </a:t>
            </a:r>
            <a:r>
              <a:rPr lang="en-US" sz="3200" dirty="0" smtClean="0"/>
              <a:t>interpreter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878306" y="2785241"/>
            <a:ext cx="7060384" cy="1388148"/>
            <a:chOff x="928048" y="2569703"/>
            <a:chExt cx="6673755" cy="1388148"/>
          </a:xfrm>
        </p:grpSpPr>
        <p:sp>
          <p:nvSpPr>
            <p:cNvPr id="6" name="Rounded Rectangle 5"/>
            <p:cNvSpPr/>
            <p:nvPr/>
          </p:nvSpPr>
          <p:spPr>
            <a:xfrm>
              <a:off x="928048" y="3029803"/>
              <a:ext cx="6673755" cy="928048"/>
            </a:xfrm>
            <a:prstGeom prst="roundRect">
              <a:avLst/>
            </a:prstGeom>
            <a:noFill/>
            <a:ln w="34925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8977" y="2569703"/>
              <a:ext cx="5082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rgbClr val="0070C0"/>
                  </a:solidFill>
                </a:rPr>
                <a:t>We will write programs for assignments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24622" y="4454840"/>
            <a:ext cx="7538442" cy="1385063"/>
            <a:chOff x="928048" y="2572788"/>
            <a:chExt cx="7125634" cy="1385063"/>
          </a:xfrm>
        </p:grpSpPr>
        <p:sp>
          <p:nvSpPr>
            <p:cNvPr id="9" name="Rounded Rectangle 8"/>
            <p:cNvSpPr/>
            <p:nvPr/>
          </p:nvSpPr>
          <p:spPr>
            <a:xfrm>
              <a:off x="928048" y="3029803"/>
              <a:ext cx="7125634" cy="928048"/>
            </a:xfrm>
            <a:prstGeom prst="roundRect">
              <a:avLst/>
            </a:prstGeom>
            <a:noFill/>
            <a:ln w="34925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22593" y="2572788"/>
              <a:ext cx="5082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rgbClr val="0070C0"/>
                  </a:solidFill>
                </a:rPr>
                <a:t>Use the interpreter to help you test things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98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4847</TotalTime>
  <Words>1411</Words>
  <Application>Microsoft Office PowerPoint</Application>
  <PresentationFormat>On-screen Show (4:3)</PresentationFormat>
  <Paragraphs>455</Paragraphs>
  <Slides>47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ＭＳ Ｐゴシック</vt:lpstr>
      <vt:lpstr>Arial</vt:lpstr>
      <vt:lpstr>Calibri</vt:lpstr>
      <vt:lpstr>Courier New</vt:lpstr>
      <vt:lpstr>Wingdings</vt:lpstr>
      <vt:lpstr>Office Theme</vt:lpstr>
      <vt:lpstr>Image</vt:lpstr>
      <vt:lpstr>CMSC201  Computer Science I for Majors  Lecture 02 – Intro to Python</vt:lpstr>
      <vt:lpstr>Last Class We Covered</vt:lpstr>
      <vt:lpstr>Any Questions from Last Time?</vt:lpstr>
      <vt:lpstr>Today’s Objectives</vt:lpstr>
      <vt:lpstr>Introduction to Python (Variables)</vt:lpstr>
      <vt:lpstr>Python</vt:lpstr>
      <vt:lpstr>“Hello World!”</vt:lpstr>
      <vt:lpstr>Elements of a Program</vt:lpstr>
      <vt:lpstr>We Start Python Today!</vt:lpstr>
      <vt:lpstr>What Is a Variable?</vt:lpstr>
      <vt:lpstr>Rules for Naming Variables</vt:lpstr>
      <vt:lpstr>More Rules for Naming Variables</vt:lpstr>
      <vt:lpstr>Variables and Keywords</vt:lpstr>
      <vt:lpstr>Exercise: Variables</vt:lpstr>
      <vt:lpstr>Exercise: Variables</vt:lpstr>
      <vt:lpstr>Exercise: Variables</vt:lpstr>
      <vt:lpstr>Using Variables in Python</vt:lpstr>
      <vt:lpstr>Introduction to Python (Expressions)</vt:lpstr>
      <vt:lpstr>Expressions</vt:lpstr>
      <vt:lpstr>Expressions Example</vt:lpstr>
      <vt:lpstr>Common Mistake</vt:lpstr>
      <vt:lpstr>Variable Types</vt:lpstr>
      <vt:lpstr>Variables Types: Examples</vt:lpstr>
      <vt:lpstr>Variable Usage</vt:lpstr>
      <vt:lpstr>Introduction to Python (Literals and Operators)</vt:lpstr>
      <vt:lpstr>Literals</vt:lpstr>
      <vt:lpstr>Using Literals</vt:lpstr>
      <vt:lpstr>Operators</vt:lpstr>
      <vt:lpstr>Operator Types</vt:lpstr>
      <vt:lpstr>Practice Exercises</vt:lpstr>
      <vt:lpstr>Introduction to Python (Input and Output)</vt:lpstr>
      <vt:lpstr>Output</vt:lpstr>
      <vt:lpstr>Output Example</vt:lpstr>
      <vt:lpstr>Output Exercise 1</vt:lpstr>
      <vt:lpstr>Output Exercise 2</vt:lpstr>
      <vt:lpstr>Output Exercise 2 Explanation</vt:lpstr>
      <vt:lpstr>Output Exercise 2 Explanation</vt:lpstr>
      <vt:lpstr>Output Exercise 2 Explanation</vt:lpstr>
      <vt:lpstr>Output Exercise 2 Explanation</vt:lpstr>
      <vt:lpstr>Output Exercise 2 Explanation</vt:lpstr>
      <vt:lpstr>Input</vt:lpstr>
      <vt:lpstr>How Input Works</vt:lpstr>
      <vt:lpstr>Input as a String</vt:lpstr>
      <vt:lpstr>Converting from String</vt:lpstr>
      <vt:lpstr>Converting from String</vt:lpstr>
      <vt:lpstr>Class Exercise: Mad Libs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107</cp:revision>
  <dcterms:created xsi:type="dcterms:W3CDTF">2014-05-05T14:25:42Z</dcterms:created>
  <dcterms:modified xsi:type="dcterms:W3CDTF">2017-04-25T02:44:23Z</dcterms:modified>
</cp:coreProperties>
</file>